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6" r:id="rId8"/>
    <p:sldId id="261" r:id="rId9"/>
    <p:sldId id="262" r:id="rId10"/>
    <p:sldId id="264" r:id="rId11"/>
    <p:sldId id="265" r:id="rId12"/>
    <p:sldId id="270" r:id="rId13"/>
    <p:sldId id="267" r:id="rId14"/>
    <p:sldId id="268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34" autoAdjust="0"/>
  </p:normalViewPr>
  <p:slideViewPr>
    <p:cSldViewPr snapToGrid="0" snapToObjects="1">
      <p:cViewPr varScale="1">
        <p:scale>
          <a:sx n="86" d="100"/>
          <a:sy n="86" d="100"/>
        </p:scale>
        <p:origin x="-71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halehugger%20%20:files%20currently%20in%20use:files%20currently%20in%20use:final%20works%20and%20summary:comparison%20of%20total%20signal%20power%20vs%20length%20of%20blo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4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</c:marker>
          <c:trendline>
            <c:spPr>
              <a:ln>
                <a:solidFill>
                  <a:schemeClr val="bg1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7.7631244828011703E-3"/>
                  <c:y val="-6.808497147024020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pt-BR" baseline="0" dirty="0"/>
                      <a:t>y = 9E-10x + 0.5815
R² = 0.0025</a:t>
                    </a:r>
                    <a:endParaRPr lang="pt-BR" sz="1400" dirty="0"/>
                  </a:p>
                </c:rich>
              </c:tx>
              <c:numFmt formatCode="General" sourceLinked="0"/>
            </c:trendlineLbl>
          </c:trendline>
          <c:xVal>
            <c:numRef>
              <c:f>Sheet1!$B$2:$B$36</c:f>
              <c:numCache>
                <c:formatCode>General</c:formatCode>
                <c:ptCount val="35"/>
                <c:pt idx="0">
                  <c:v>7616132.9299999997</c:v>
                </c:pt>
                <c:pt idx="1">
                  <c:v>563530.38800000004</c:v>
                </c:pt>
                <c:pt idx="2">
                  <c:v>815725.72613324097</c:v>
                </c:pt>
                <c:pt idx="3">
                  <c:v>11628542.700837201</c:v>
                </c:pt>
                <c:pt idx="4">
                  <c:v>1132116.5592736199</c:v>
                </c:pt>
                <c:pt idx="5">
                  <c:v>3610902.5163244698</c:v>
                </c:pt>
                <c:pt idx="6">
                  <c:v>25550864.698264901</c:v>
                </c:pt>
                <c:pt idx="7">
                  <c:v>8208729.0023403997</c:v>
                </c:pt>
                <c:pt idx="8">
                  <c:v>2619489.23</c:v>
                </c:pt>
                <c:pt idx="9">
                  <c:v>9678868.1821393799</c:v>
                </c:pt>
                <c:pt idx="10">
                  <c:v>3802855.3078015498</c:v>
                </c:pt>
                <c:pt idx="11">
                  <c:v>15298558.556910999</c:v>
                </c:pt>
                <c:pt idx="12">
                  <c:v>10966370.1591952</c:v>
                </c:pt>
                <c:pt idx="13">
                  <c:v>20959627.600000001</c:v>
                </c:pt>
                <c:pt idx="14">
                  <c:v>49518314.399999999</c:v>
                </c:pt>
                <c:pt idx="15">
                  <c:v>17677379.300000001</c:v>
                </c:pt>
                <c:pt idx="16">
                  <c:v>25550864.699999999</c:v>
                </c:pt>
                <c:pt idx="17">
                  <c:v>9045516.0199999996</c:v>
                </c:pt>
                <c:pt idx="18">
                  <c:v>5974286.3200000003</c:v>
                </c:pt>
                <c:pt idx="19">
                  <c:v>4620434.55</c:v>
                </c:pt>
                <c:pt idx="20">
                  <c:v>2617811.73</c:v>
                </c:pt>
                <c:pt idx="21">
                  <c:v>17419793.399999999</c:v>
                </c:pt>
                <c:pt idx="22">
                  <c:v>4701172.3099999996</c:v>
                </c:pt>
                <c:pt idx="23">
                  <c:v>48997859.100000001</c:v>
                </c:pt>
                <c:pt idx="24">
                  <c:v>22942052.199999999</c:v>
                </c:pt>
                <c:pt idx="25">
                  <c:v>28083786.399999999</c:v>
                </c:pt>
                <c:pt idx="26">
                  <c:v>25550864.699999999</c:v>
                </c:pt>
                <c:pt idx="27">
                  <c:v>5009875.71</c:v>
                </c:pt>
                <c:pt idx="28">
                  <c:v>5102251.1100000003</c:v>
                </c:pt>
                <c:pt idx="29">
                  <c:v>4521217.18</c:v>
                </c:pt>
                <c:pt idx="30">
                  <c:v>3406061.88</c:v>
                </c:pt>
                <c:pt idx="31">
                  <c:v>2519416.35</c:v>
                </c:pt>
                <c:pt idx="32">
                  <c:v>426584.891</c:v>
                </c:pt>
                <c:pt idx="33">
                  <c:v>313999.71799999999</c:v>
                </c:pt>
                <c:pt idx="34">
                  <c:v>3092048.51</c:v>
                </c:pt>
              </c:numCache>
            </c:numRef>
          </c:xVal>
          <c:yVal>
            <c:numRef>
              <c:f>Sheet1!$C$2:$C$36</c:f>
              <c:numCache>
                <c:formatCode>General</c:formatCode>
                <c:ptCount val="35"/>
                <c:pt idx="0">
                  <c:v>0.53</c:v>
                </c:pt>
                <c:pt idx="1">
                  <c:v>0.46</c:v>
                </c:pt>
                <c:pt idx="2">
                  <c:v>0.44</c:v>
                </c:pt>
                <c:pt idx="3">
                  <c:v>0.63</c:v>
                </c:pt>
                <c:pt idx="4">
                  <c:v>0.72</c:v>
                </c:pt>
                <c:pt idx="5">
                  <c:v>0.6</c:v>
                </c:pt>
                <c:pt idx="6">
                  <c:v>0.8</c:v>
                </c:pt>
                <c:pt idx="7">
                  <c:v>0.55000000000000104</c:v>
                </c:pt>
                <c:pt idx="8">
                  <c:v>0.78000000000000103</c:v>
                </c:pt>
                <c:pt idx="9">
                  <c:v>0.619999999999999</c:v>
                </c:pt>
                <c:pt idx="10">
                  <c:v>0.65</c:v>
                </c:pt>
                <c:pt idx="11">
                  <c:v>0.62</c:v>
                </c:pt>
                <c:pt idx="12">
                  <c:v>0.72</c:v>
                </c:pt>
                <c:pt idx="13">
                  <c:v>0.61</c:v>
                </c:pt>
                <c:pt idx="14">
                  <c:v>0.5</c:v>
                </c:pt>
                <c:pt idx="15">
                  <c:v>0.4</c:v>
                </c:pt>
                <c:pt idx="16">
                  <c:v>0.45</c:v>
                </c:pt>
                <c:pt idx="17">
                  <c:v>0.41</c:v>
                </c:pt>
                <c:pt idx="18">
                  <c:v>0.4</c:v>
                </c:pt>
                <c:pt idx="19">
                  <c:v>0.37</c:v>
                </c:pt>
                <c:pt idx="20">
                  <c:v>0.76</c:v>
                </c:pt>
                <c:pt idx="21">
                  <c:v>0.51</c:v>
                </c:pt>
                <c:pt idx="22">
                  <c:v>0.52</c:v>
                </c:pt>
                <c:pt idx="23">
                  <c:v>0.47</c:v>
                </c:pt>
                <c:pt idx="24">
                  <c:v>0.68</c:v>
                </c:pt>
                <c:pt idx="25">
                  <c:v>0.74</c:v>
                </c:pt>
                <c:pt idx="26">
                  <c:v>1.19</c:v>
                </c:pt>
                <c:pt idx="27">
                  <c:v>0.91</c:v>
                </c:pt>
                <c:pt idx="28">
                  <c:v>0.42</c:v>
                </c:pt>
                <c:pt idx="29">
                  <c:v>0.1</c:v>
                </c:pt>
                <c:pt idx="30">
                  <c:v>0.4</c:v>
                </c:pt>
                <c:pt idx="31">
                  <c:v>0.32</c:v>
                </c:pt>
                <c:pt idx="32">
                  <c:v>0.35</c:v>
                </c:pt>
                <c:pt idx="33">
                  <c:v>1.19</c:v>
                </c:pt>
                <c:pt idx="34">
                  <c:v>0.91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32416"/>
        <c:axId val="89134592"/>
      </c:scatterChart>
      <c:valAx>
        <c:axId val="89132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Mean recieved signal intensity (relative units)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134592"/>
        <c:crosses val="autoZero"/>
        <c:crossBetween val="midCat"/>
      </c:valAx>
      <c:valAx>
        <c:axId val="891345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Blow length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132416"/>
        <c:crosses val="autoZero"/>
        <c:crossBetween val="midCat"/>
      </c:valAx>
      <c:spPr>
        <a:solidFill>
          <a:schemeClr val="tx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41A89BF-05F9-D646-8E40-1918C42214C5}" type="datetimeFigureOut">
              <a:rPr lang="en-US" smtClean="0"/>
              <a:pPr/>
              <a:t>10/30/2010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D6098D7-9B5A-C841-809B-C7AA7741B8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fhlguest:Desktop:Cat%20final%20research%20paper.doc!OLE_LINK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fhlguest:Desktop:Cat%20final%20research%20paper.doc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fhlguest:Desktop:Cat%20final%20research%20paper.doc!OLE_LINK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825" y="0"/>
            <a:ext cx="103505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1" y="0"/>
            <a:ext cx="6629400" cy="3352801"/>
          </a:xfrm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1"/>
                </a:solidFill>
              </a:rPr>
              <a:t>Energetic cost of </a:t>
            </a:r>
            <a:r>
              <a:rPr lang="en-US" sz="3200" b="1" u="sng" dirty="0" err="1" smtClean="0">
                <a:solidFill>
                  <a:schemeClr val="tx1"/>
                </a:solidFill>
              </a:rPr>
              <a:t>behaviour</a:t>
            </a:r>
            <a:r>
              <a:rPr lang="en-US" sz="3200" b="1" u="sng" dirty="0" smtClean="0">
                <a:solidFill>
                  <a:schemeClr val="tx1"/>
                </a:solidFill>
              </a:rPr>
              <a:t> in </a:t>
            </a:r>
            <a:r>
              <a:rPr lang="en-US" sz="3200" b="1" i="1" u="sng" dirty="0" err="1" smtClean="0">
                <a:solidFill>
                  <a:schemeClr val="tx1"/>
                </a:solidFill>
              </a:rPr>
              <a:t>Ornicus</a:t>
            </a:r>
            <a:r>
              <a:rPr lang="en-US" sz="3200" b="1" i="1" u="sng" dirty="0" smtClean="0">
                <a:solidFill>
                  <a:schemeClr val="tx1"/>
                </a:solidFill>
              </a:rPr>
              <a:t> orca</a:t>
            </a:r>
            <a:r>
              <a:rPr lang="en-US" sz="3200" b="1" u="sng" dirty="0" smtClean="0">
                <a:solidFill>
                  <a:schemeClr val="tx1"/>
                </a:solidFill>
              </a:rPr>
              <a:t>: a non-invasive study of acoustic cues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765" y="2102612"/>
            <a:ext cx="7258185" cy="2500377"/>
          </a:xfrm>
        </p:spPr>
        <p:txBody>
          <a:bodyPr anchor="b"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Cat Peters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Beam reach sustainability school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Fall 2010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Discussion – </a:t>
            </a:r>
            <a:r>
              <a:rPr lang="en-US" sz="3200" u="sng" dirty="0" err="1" smtClean="0">
                <a:solidFill>
                  <a:srgbClr val="FFFFFF"/>
                </a:solidFill>
              </a:rPr>
              <a:t>Behaviour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rgbClr val="FFFFFF"/>
                </a:solidFill>
              </a:rPr>
              <a:t>Resting – Oxygen deficit, Time of recording, Day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night, Surfacing in unison.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Traveling – Second most energetic, Different gaits.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Foraging – Lower than expected, </a:t>
            </a:r>
            <a:r>
              <a:rPr lang="en-US" dirty="0" err="1" smtClean="0">
                <a:solidFill>
                  <a:srgbClr val="FFFFFF"/>
                </a:solidFill>
              </a:rPr>
              <a:t>Maximise</a:t>
            </a:r>
            <a:r>
              <a:rPr lang="en-US" dirty="0" smtClean="0">
                <a:solidFill>
                  <a:srgbClr val="FFFFFF"/>
                </a:solidFill>
              </a:rPr>
              <a:t> foraging, Foraging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milling.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4129805"/>
            <a:ext cx="5486400" cy="237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Discussion - Gender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Surface area to volume ratio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Mixed pod social structure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Bottlenose dolphins (</a:t>
            </a:r>
            <a:r>
              <a:rPr lang="en-US" dirty="0" err="1" smtClean="0">
                <a:solidFill>
                  <a:srgbClr val="FFFFFF"/>
                </a:solidFill>
              </a:rPr>
              <a:t>Lusseau</a:t>
            </a:r>
            <a:r>
              <a:rPr lang="en-US" dirty="0" smtClean="0">
                <a:solidFill>
                  <a:srgbClr val="FFFFFF"/>
                </a:solidFill>
              </a:rPr>
              <a:t> 2007)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51" y="1646620"/>
            <a:ext cx="3019819" cy="455448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2137" y="3993931"/>
            <a:ext cx="4564939" cy="220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Discussion - SEL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Novel, non-invasive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Similar range to captive studies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Signal to noise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3490" y="3687379"/>
            <a:ext cx="5486400" cy="257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9448" y="1828800"/>
            <a:ext cx="2573502" cy="169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Further study 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Extend this study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Inhalation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Behaviour</a:t>
            </a:r>
            <a:r>
              <a:rPr lang="en-US" dirty="0" smtClean="0">
                <a:solidFill>
                  <a:srgbClr val="FFFFFF"/>
                </a:solidFill>
              </a:rPr>
              <a:t>-based model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0809" y="4233180"/>
            <a:ext cx="5486400" cy="22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481" y="1637862"/>
            <a:ext cx="4249683" cy="247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Concluding statements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Estimating metabolic rate from the </a:t>
            </a:r>
            <a:r>
              <a:rPr lang="en-US" sz="2000" dirty="0" err="1" smtClean="0">
                <a:solidFill>
                  <a:srgbClr val="FFFFFF"/>
                </a:solidFill>
              </a:rPr>
              <a:t>behavioural</a:t>
            </a:r>
            <a:r>
              <a:rPr lang="en-US" sz="2000" dirty="0" smtClean="0">
                <a:solidFill>
                  <a:srgbClr val="FFFFFF"/>
                </a:solidFill>
              </a:rPr>
              <a:t> states of free-ranging individuals, by combining acoustic cue data from the field with oxygen consumption and tidal volume information from captive individuals, allows for the non-invasive study of the marine mammals. 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FFFF"/>
                </a:solidFill>
              </a:rPr>
              <a:t>This study suggests complex energetic associations with social system.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3284" y="4968322"/>
            <a:ext cx="4486165" cy="160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Acknowledgements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I would like to thank: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Jason Wood, Val </a:t>
            </a:r>
            <a:r>
              <a:rPr lang="en-US" dirty="0" err="1" smtClean="0">
                <a:solidFill>
                  <a:srgbClr val="FFFFFF"/>
                </a:solidFill>
              </a:rPr>
              <a:t>Veirs</a:t>
            </a:r>
            <a:r>
              <a:rPr lang="en-US" dirty="0" smtClean="0">
                <a:solidFill>
                  <a:srgbClr val="FFFFFF"/>
                </a:solidFill>
              </a:rPr>
              <a:t> and Scott </a:t>
            </a:r>
            <a:r>
              <a:rPr lang="en-US" dirty="0" err="1" smtClean="0">
                <a:solidFill>
                  <a:srgbClr val="FFFFFF"/>
                </a:solidFill>
              </a:rPr>
              <a:t>Veirs</a:t>
            </a:r>
            <a:r>
              <a:rPr lang="en-US" dirty="0" smtClean="0">
                <a:solidFill>
                  <a:srgbClr val="FFFFFF"/>
                </a:solidFill>
              </a:rPr>
              <a:t> for constructive comments and guidance in all aspects of this study. I would especially like to thank Jason for trusting me with his Microphone.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Todd Schuster for allowing the use of his vessel over the study period. 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All who provided data on the whale locations throughout the study period. Without you we would have a lot less data.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Finally </a:t>
            </a:r>
            <a:r>
              <a:rPr lang="en-US" dirty="0" err="1" smtClean="0">
                <a:solidFill>
                  <a:srgbClr val="FFFFFF"/>
                </a:solidFill>
              </a:rPr>
              <a:t>Hana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Kazunas</a:t>
            </a:r>
            <a:r>
              <a:rPr lang="en-US" dirty="0" smtClean="0">
                <a:solidFill>
                  <a:srgbClr val="FFFFFF"/>
                </a:solidFill>
              </a:rPr>
              <a:t>, Garrett Turner, Megan </a:t>
            </a:r>
            <a:r>
              <a:rPr lang="en-US" dirty="0" err="1" smtClean="0">
                <a:solidFill>
                  <a:srgbClr val="FFFFFF"/>
                </a:solidFill>
              </a:rPr>
              <a:t>Stoltzfus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Vannessa</a:t>
            </a:r>
            <a:r>
              <a:rPr lang="en-US" dirty="0" smtClean="0">
                <a:solidFill>
                  <a:srgbClr val="FFFFFF"/>
                </a:solidFill>
              </a:rPr>
              <a:t> Victoria and Dave Cade for assistance cooperation and support with data collection. Thank you for making this experience so fun and memorable.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Questions? 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pic>
        <p:nvPicPr>
          <p:cNvPr id="130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8" y="1807128"/>
            <a:ext cx="8073118" cy="372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chemeClr val="tx1"/>
                </a:solidFill>
              </a:rPr>
              <a:t>Background</a:t>
            </a:r>
            <a:endParaRPr lang="en-US" sz="3200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690414"/>
            <a:ext cx="4458192" cy="4347316"/>
          </a:xfrm>
        </p:spPr>
        <p:txBody>
          <a:bodyPr vert="horz"/>
          <a:lstStyle/>
          <a:p>
            <a:r>
              <a:rPr lang="en-US" sz="2000" u="sng" dirty="0" smtClean="0">
                <a:solidFill>
                  <a:srgbClr val="FFFFFF"/>
                </a:solidFill>
              </a:rPr>
              <a:t>Acoustic cues</a:t>
            </a:r>
          </a:p>
          <a:p>
            <a:pPr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   sounds produced as a result of physiological or locomotive needs, and are not produced to provide a benefit to either the sender or receiver. </a:t>
            </a:r>
          </a:p>
          <a:p>
            <a:r>
              <a:rPr lang="en-US" sz="2000" u="sng" dirty="0" err="1" smtClean="0">
                <a:solidFill>
                  <a:srgbClr val="FFFFFF"/>
                </a:solidFill>
              </a:rPr>
              <a:t>Energetics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</a:p>
          <a:p>
            <a:pPr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   The flow and transformation of energy within a system.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Why study blows?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8277" y="45794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8277" y="4068809"/>
            <a:ext cx="4116551" cy="19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966" y="1690414"/>
            <a:ext cx="3161862" cy="226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Hypotheses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rgbClr val="FFFFFF"/>
                </a:solidFill>
              </a:rPr>
              <a:t>Foraging, travel and </a:t>
            </a:r>
            <a:r>
              <a:rPr lang="en-US" dirty="0" err="1" smtClean="0">
                <a:solidFill>
                  <a:srgbClr val="FFFFFF"/>
                </a:solidFill>
              </a:rPr>
              <a:t>socialising</a:t>
            </a:r>
            <a:r>
              <a:rPr lang="en-US" dirty="0" smtClean="0">
                <a:solidFill>
                  <a:srgbClr val="FFFFFF"/>
                </a:solidFill>
              </a:rPr>
              <a:t> will have a higher estimated metabolic rate than resting and milling. 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As dive length increases so will the energy required to perform that dive, and thus blow SEL will increase. 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SEL is an appropriate measurement for this study. Shorter blows will have a higher intensity than longer blows.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244" y="4694621"/>
            <a:ext cx="4590445" cy="16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                  </a:t>
            </a:r>
            <a:r>
              <a:rPr lang="en-US" sz="3200" u="sng" dirty="0" smtClean="0">
                <a:solidFill>
                  <a:srgbClr val="FFFFFF"/>
                </a:solidFill>
              </a:rPr>
              <a:t>Data collection 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 l="-17053" r="-17053"/>
          <a:stretch>
            <a:fillRect/>
          </a:stretch>
        </p:blipFill>
        <p:spPr bwMode="auto">
          <a:xfrm>
            <a:off x="5302988" y="1425388"/>
            <a:ext cx="3841012" cy="250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r="35422" b="5497"/>
          <a:stretch>
            <a:fillRect/>
          </a:stretch>
        </p:blipFill>
        <p:spPr bwMode="auto">
          <a:xfrm>
            <a:off x="416626" y="1425388"/>
            <a:ext cx="2637253" cy="250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/>
          <a:srcRect l="20916" t="16993" r="20518" b="24837"/>
          <a:stretch>
            <a:fillRect/>
          </a:stretch>
        </p:blipFill>
        <p:spPr bwMode="auto">
          <a:xfrm>
            <a:off x="3053879" y="3930548"/>
            <a:ext cx="2762721" cy="241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9379" y="4107793"/>
            <a:ext cx="207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‘The dead rabbit’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43448" y="4107793"/>
            <a:ext cx="231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‘The parabola’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243405" cy="748862"/>
          </a:xfrm>
        </p:spPr>
        <p:txBody>
          <a:bodyPr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Data collection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/>
          <a:srcRect t="23361"/>
          <a:stretch>
            <a:fillRect/>
          </a:stretch>
        </p:blipFill>
        <p:spPr bwMode="auto">
          <a:xfrm>
            <a:off x="457199" y="1278758"/>
            <a:ext cx="8371491" cy="4694621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pic>
        <p:nvPicPr>
          <p:cNvPr id="3" name="sound file 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6320" y="2160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Data analysis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graphicFrame>
        <p:nvGraphicFramePr>
          <p:cNvPr id="1228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638193"/>
              </p:ext>
            </p:extLst>
          </p:nvPr>
        </p:nvGraphicFramePr>
        <p:xfrm>
          <a:off x="573732" y="1059793"/>
          <a:ext cx="7983440" cy="543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5" name="Document" r:id="rId3" imgW="5295900" imgH="3606800" progId="Word.Document.12">
                  <p:link updateAutomatic="1"/>
                </p:oleObj>
              </mc:Choice>
              <mc:Fallback>
                <p:oleObj name="Document" r:id="rId3" imgW="5295900" imgH="36068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732" y="1059793"/>
                        <a:ext cx="7983440" cy="5437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840483" y="3766207"/>
            <a:ext cx="1522467" cy="7269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Results – </a:t>
            </a:r>
            <a:r>
              <a:rPr lang="en-US" sz="3200" u="sng" dirty="0" err="1" smtClean="0">
                <a:solidFill>
                  <a:srgbClr val="FFFFFF"/>
                </a:solidFill>
              </a:rPr>
              <a:t>Behaviour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799"/>
            <a:ext cx="7583487" cy="465257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Gender differences? P=0.023 </a:t>
            </a:r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431348"/>
              </p:ext>
            </p:extLst>
          </p:nvPr>
        </p:nvGraphicFramePr>
        <p:xfrm>
          <a:off x="462272" y="1138621"/>
          <a:ext cx="8252556" cy="482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9" name="Document" r:id="rId3" imgW="5295900" imgH="2755900" progId="Word.Document.12">
                  <p:link updateAutomatic="1"/>
                </p:oleObj>
              </mc:Choice>
              <mc:Fallback>
                <p:oleObj name="Document" r:id="rId3" imgW="5295900" imgH="2755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72" y="1138621"/>
                        <a:ext cx="8252556" cy="4825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Results  - Dive length 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612985"/>
              </p:ext>
            </p:extLst>
          </p:nvPr>
        </p:nvGraphicFramePr>
        <p:xfrm>
          <a:off x="779463" y="1117616"/>
          <a:ext cx="7802451" cy="531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9" name="Document" r:id="rId3" imgW="5295900" imgH="3606800" progId="Word.Document.12">
                  <p:link updateAutomatic="1"/>
                </p:oleObj>
              </mc:Choice>
              <mc:Fallback>
                <p:oleObj name="Document" r:id="rId3" imgW="5295900" imgH="36068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1117616"/>
                        <a:ext cx="7802451" cy="531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200" u="sng" dirty="0" smtClean="0">
                <a:solidFill>
                  <a:srgbClr val="FFFFFF"/>
                </a:solidFill>
              </a:rPr>
              <a:t>Results – SEL</a:t>
            </a:r>
            <a:endParaRPr lang="en-US" sz="3200" u="sng" dirty="0">
              <a:solidFill>
                <a:srgbClr val="FFFFFF"/>
              </a:solidFill>
            </a:endParaRPr>
          </a:p>
        </p:txBody>
      </p:sp>
      <p:graphicFrame>
        <p:nvGraphicFramePr>
          <p:cNvPr id="7" name="C 13"/>
          <p:cNvGraphicFramePr/>
          <p:nvPr>
            <p:extLst>
              <p:ext uri="{D42A27DB-BD31-4B8C-83A1-F6EECF244321}">
                <p14:modId xmlns:p14="http://schemas.microsoft.com/office/powerpoint/2010/main" val="2292929989"/>
              </p:ext>
            </p:extLst>
          </p:nvPr>
        </p:nvGraphicFramePr>
        <p:xfrm>
          <a:off x="531657" y="1425389"/>
          <a:ext cx="8004384" cy="4921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400</TotalTime>
  <Words>422</Words>
  <Application>Microsoft Office PowerPoint</Application>
  <PresentationFormat>On-screen Show (4:3)</PresentationFormat>
  <Paragraphs>61</Paragraphs>
  <Slides>16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Revolution</vt:lpstr>
      <vt:lpstr>Macintosh HD:Users:fhlguest:Desktop:Cat final research paper.doc!OLE_LINK3</vt:lpstr>
      <vt:lpstr>Macintosh HD:Users:fhlguest:Desktop:Cat final research paper.doc!OLE_LINK1</vt:lpstr>
      <vt:lpstr>Macintosh HD:Users:fhlguest:Desktop:Cat final research paper.doc!OLE_LINK4</vt:lpstr>
      <vt:lpstr>Energetic cost of behaviour in Ornicus orca: a non-invasive study of acoustic cues </vt:lpstr>
      <vt:lpstr>Background</vt:lpstr>
      <vt:lpstr>Hypotheses</vt:lpstr>
      <vt:lpstr>                  Data collection </vt:lpstr>
      <vt:lpstr>Data collection</vt:lpstr>
      <vt:lpstr>Data analysis</vt:lpstr>
      <vt:lpstr>Results – Behaviour</vt:lpstr>
      <vt:lpstr>Results  - Dive length </vt:lpstr>
      <vt:lpstr>Results – SEL</vt:lpstr>
      <vt:lpstr>Discussion – Behaviour</vt:lpstr>
      <vt:lpstr>Discussion - Gender</vt:lpstr>
      <vt:lpstr>Discussion - SEL</vt:lpstr>
      <vt:lpstr>Further study </vt:lpstr>
      <vt:lpstr>Concluding statements</vt:lpstr>
      <vt:lpstr>Acknowledgements</vt:lpstr>
      <vt:lpstr>Questions?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 cost of behaviour in Ornicus orca: a non-invasive study of acoustic cues </dc:title>
  <dc:creator>fhlguest</dc:creator>
  <cp:lastModifiedBy>Garrett</cp:lastModifiedBy>
  <cp:revision>7</cp:revision>
  <dcterms:created xsi:type="dcterms:W3CDTF">2010-10-30T06:29:49Z</dcterms:created>
  <dcterms:modified xsi:type="dcterms:W3CDTF">2010-10-30T16:19:50Z</dcterms:modified>
</cp:coreProperties>
</file>